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349" r:id="rId3"/>
    <p:sldId id="345" r:id="rId4"/>
    <p:sldId id="348" r:id="rId5"/>
    <p:sldId id="343" r:id="rId6"/>
    <p:sldId id="347" r:id="rId7"/>
    <p:sldId id="33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49"/>
            <p14:sldId id="345"/>
            <p14:sldId id="348"/>
            <p14:sldId id="343"/>
            <p14:sldId id="347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FF99"/>
    <a:srgbClr val="FFFF66"/>
    <a:srgbClr val="0000FF"/>
    <a:srgbClr val="800000"/>
    <a:srgbClr val="CC0066"/>
    <a:srgbClr val="FF990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75" d="100"/>
          <a:sy n="75" d="100"/>
        </p:scale>
        <p:origin x="-12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jgiNfPpu6kYSXM&amp;tbnid=KuhkH7Q7mtFhHM:&amp;ved=0CAUQjRw&amp;url=http://allomir.com/v-g-belinskij-s-lermontovym-i-gogolem.html&amp;ei=gdXyUonhDKPx4QTX7YCwCw&amp;bvm=bv.60983673,d.bGE&amp;psig=AFQjCNG_Nq2gwPYun2ZF5Wtnr6dRT7NyoQ&amp;ust=139173245875747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f/f8/KonstantinAksakov.jpg" TargetMode="External"/><Relationship Id="rId13" Type="http://schemas.microsoft.com/office/2007/relationships/hdphoto" Target="../media/hdphoto3.wdp"/><Relationship Id="rId18" Type="http://schemas.openxmlformats.org/officeDocument/2006/relationships/image" Target="../media/image10.jpeg"/><Relationship Id="rId3" Type="http://schemas.openxmlformats.org/officeDocument/2006/relationships/hyperlink" Target="//upload.wikimedia.org/wikipedia/commons/c/cd/Aleksey_Khomyakov.jpg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17" Type="http://schemas.openxmlformats.org/officeDocument/2006/relationships/hyperlink" Target="//upload.wikimedia.org/wikipedia/commons/f/f0/Ivan_Aksakov.jpg" TargetMode="External"/><Relationship Id="rId2" Type="http://schemas.openxmlformats.org/officeDocument/2006/relationships/image" Target="../media/image4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1/1c/Kireevsky.jpg" TargetMode="External"/><Relationship Id="rId11" Type="http://schemas.openxmlformats.org/officeDocument/2006/relationships/hyperlink" Target="//upload.wikimedia.org/wikipedia/commons/9/99/Yuri_Fyodorovich_Samarin_Kramskoi.jpg" TargetMode="External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7.jpeg"/><Relationship Id="rId14" Type="http://schemas.openxmlformats.org/officeDocument/2006/relationships/hyperlink" Target="//upload.wikimedia.org/wikipedia/commons/1/14/Petr_Kireevskiy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hyperlink" Target="//upload.wikimedia.org/wikipedia/commons/c/c0/Chaadaev_portrait.jpeg" TargetMode="External"/><Relationship Id="rId7" Type="http://schemas.openxmlformats.org/officeDocument/2006/relationships/hyperlink" Target="//upload.wikimedia.org/wikipedia/commons/b/bf/ZakharovPZ_PtTGranovskogoGTG.jpg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//upload.wikimedia.org/wikipedia/commons/3/36/Vissarion_Belinsky_by_K_Gorbunov_1843.jpg" TargetMode="External"/><Relationship Id="rId5" Type="http://schemas.openxmlformats.org/officeDocument/2006/relationships/hyperlink" Target="//upload.wikimedia.org/wikipedia/commons/1/11/K_Kavelin.jp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//upload.wikimedia.org/wikipedia/commons/e/ea/Sherwood_PtChicherina.jpg" TargetMode="External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e/e0/Dostoevsky_1879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frm=1&amp;source=images&amp;cd=&amp;cad=rja&amp;docid=2p7M5v5XGf_w0M&amp;tbnid=mXspm_Be73uuxM:&amp;ved=0CAUQjRw&amp;url=http://www.proza.ru/2011/04/08/49&amp;ei=8n_1UpzdHaeV4wTq_4GoBQ&amp;bvm=bv.60983673,d.bGE&amp;psig=AFQjCNFhbnumluYunW0Xy5vxwwgbcS0jdA&amp;ust=1391907166087951" TargetMode="External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8MmYyx5H_pqJ3M&amp;tbnid=-gmYQ25LE6QepM:&amp;ved=0CAUQjRw&amp;url=http://dot.mpei.ru/do/eres/hist/data/lesson_6_2_final/data/firefox/vpr3.html&amp;ei=CNLyUunlIeaC4ASP14CwDw&amp;bvm=bv.60983673,d.bGE&amp;psig=AFQjCNFJkx40sBScOnD7ZVAuTSF9jWhl2Q&amp;ust=139173157330801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allpampers.ru/wallpapers/14510/Black%20Background.jpg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Сергей\Desktop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" y="0"/>
            <a:ext cx="9105991" cy="68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llomir.com/wp-content/uploads/2012/01/bell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9" y="289620"/>
            <a:ext cx="8696837" cy="550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677686"/>
            <a:ext cx="9144000" cy="1180313"/>
          </a:xfrm>
          <a:solidFill>
            <a:schemeClr val="bg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endPara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в России во 2-й четверти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https://apf37.mail.ru/cgi-bin/readmsg/006.JPG?id=13891929210000000721%3B0%3B5&amp;exif=1&amp;bs=2410242&amp;bl=772130&amp;ct=image%2Fjpeg&amp;cn=006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николай 1 первый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4010025" cy="49339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wallpampers.ru/wallpapers/14510/Black%20Background.jpg"/>
          <p:cNvSpPr>
            <a:spLocks noChangeAspect="1" noChangeArrowheads="1"/>
          </p:cNvSpPr>
          <p:nvPr/>
        </p:nvSpPr>
        <p:spPr bwMode="auto">
          <a:xfrm>
            <a:off x="63500" y="-136525"/>
            <a:ext cx="97345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.gdefon.com/wallpapers_original/wallpapers/333670_(www.GdeFon.c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" y="0"/>
            <a:ext cx="9135255" cy="68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92968"/>
            <a:ext cx="586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Славянофильство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5428" y="188640"/>
            <a:ext cx="3262436" cy="3004399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50" b="1" dirty="0" smtClean="0">
                <a:solidFill>
                  <a:srgbClr val="FF0000"/>
                </a:solidFill>
              </a:rPr>
              <a:t>СЛАВЯНОФИЛЫ</a:t>
            </a:r>
            <a:r>
              <a:rPr lang="ru-RU" sz="1750" dirty="0" smtClean="0">
                <a:solidFill>
                  <a:schemeClr val="bg1"/>
                </a:solidFill>
              </a:rPr>
              <a:t> – </a:t>
            </a:r>
            <a:r>
              <a:rPr lang="ru-RU" sz="1700" dirty="0">
                <a:solidFill>
                  <a:schemeClr val="bg1"/>
                </a:solidFill>
              </a:rPr>
              <a:t>представители одного из направлений русской </a:t>
            </a:r>
            <a:r>
              <a:rPr lang="ru-RU" sz="1700" dirty="0" smtClean="0">
                <a:solidFill>
                  <a:schemeClr val="bg1"/>
                </a:solidFill>
              </a:rPr>
              <a:t>общественной </a:t>
            </a:r>
            <a:r>
              <a:rPr lang="ru-RU" sz="1700" dirty="0">
                <a:solidFill>
                  <a:schemeClr val="bg1"/>
                </a:solidFill>
              </a:rPr>
              <a:t>и философской мысли </a:t>
            </a:r>
            <a:r>
              <a:rPr lang="ru-RU" sz="1700" b="1" dirty="0" smtClean="0">
                <a:solidFill>
                  <a:schemeClr val="bg1"/>
                </a:solidFill>
              </a:rPr>
              <a:t>1840–50-х </a:t>
            </a:r>
            <a:r>
              <a:rPr lang="ru-RU" sz="1700" b="1" dirty="0">
                <a:solidFill>
                  <a:schemeClr val="bg1"/>
                </a:solidFill>
              </a:rPr>
              <a:t>гг</a:t>
            </a:r>
            <a:r>
              <a:rPr lang="ru-RU" sz="1700" b="1" dirty="0" smtClean="0">
                <a:solidFill>
                  <a:schemeClr val="bg1"/>
                </a:solidFill>
              </a:rPr>
              <a:t>.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700" dirty="0">
                <a:solidFill>
                  <a:schemeClr val="bg1"/>
                </a:solidFill>
              </a:rPr>
              <a:t>выступившие с </a:t>
            </a:r>
            <a:r>
              <a:rPr lang="ru-RU" sz="1700" i="1" u="sng" dirty="0">
                <a:solidFill>
                  <a:schemeClr val="bg1"/>
                </a:solidFill>
              </a:rPr>
              <a:t>обоснованием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i="1" u="sng" dirty="0">
                <a:solidFill>
                  <a:schemeClr val="bg1"/>
                </a:solidFill>
              </a:rPr>
              <a:t>самобытного пути исторического развития </a:t>
            </a:r>
            <a:r>
              <a:rPr lang="ru-RU" sz="1700" i="1" u="sng" dirty="0" smtClean="0">
                <a:solidFill>
                  <a:schemeClr val="bg1"/>
                </a:solidFill>
              </a:rPr>
              <a:t>России </a:t>
            </a:r>
            <a:r>
              <a:rPr lang="ru-RU" sz="1700" dirty="0" smtClean="0">
                <a:solidFill>
                  <a:schemeClr val="bg1"/>
                </a:solidFill>
              </a:rPr>
              <a:t>(принципиально отличного,           по </a:t>
            </a:r>
            <a:r>
              <a:rPr lang="ru-RU" sz="1700" dirty="0">
                <a:solidFill>
                  <a:schemeClr val="bg1"/>
                </a:solidFill>
              </a:rPr>
              <a:t>их мнению, </a:t>
            </a:r>
            <a:r>
              <a:rPr lang="ru-RU" sz="1700" dirty="0" smtClean="0">
                <a:solidFill>
                  <a:schemeClr val="bg1"/>
                </a:solidFill>
              </a:rPr>
              <a:t>                                     от западноевропейского пути)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428" y="3284311"/>
            <a:ext cx="3262436" cy="349326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«Всё</a:t>
            </a:r>
            <a:r>
              <a:rPr lang="ru-RU" dirty="0">
                <a:solidFill>
                  <a:schemeClr val="bg1"/>
                </a:solidFill>
              </a:rPr>
              <a:t>, что препятствует правильному и полному развитию </a:t>
            </a:r>
            <a:r>
              <a:rPr lang="ru-RU" dirty="0" smtClean="0">
                <a:solidFill>
                  <a:schemeClr val="bg1"/>
                </a:solidFill>
              </a:rPr>
              <a:t>православия</a:t>
            </a:r>
            <a:r>
              <a:rPr lang="ru-RU" dirty="0">
                <a:solidFill>
                  <a:schemeClr val="bg1"/>
                </a:solidFill>
              </a:rPr>
              <a:t>, всё то препятствует развитию и благоденствию народа </a:t>
            </a:r>
            <a:r>
              <a:rPr lang="ru-RU" dirty="0" smtClean="0">
                <a:solidFill>
                  <a:schemeClr val="bg1"/>
                </a:solidFill>
              </a:rPr>
              <a:t>русского </a:t>
            </a:r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ru-RU" dirty="0">
                <a:solidFill>
                  <a:schemeClr val="bg1"/>
                </a:solidFill>
              </a:rPr>
              <a:t>…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r>
              <a:rPr lang="ru-RU" dirty="0" smtClean="0">
                <a:solidFill>
                  <a:schemeClr val="bg1"/>
                </a:solidFill>
              </a:rPr>
              <a:t>. Поэтому</a:t>
            </a:r>
            <a:r>
              <a:rPr lang="ru-RU" dirty="0">
                <a:solidFill>
                  <a:schemeClr val="bg1"/>
                </a:solidFill>
              </a:rPr>
              <a:t>, чем более будут проникаться духом православия государственность России и её правительство, тем здоровее будет развитие </a:t>
            </a:r>
            <a:r>
              <a:rPr lang="ru-RU" dirty="0" smtClean="0">
                <a:solidFill>
                  <a:schemeClr val="bg1"/>
                </a:solidFill>
              </a:rPr>
              <a:t>народное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…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endParaRPr lang="ru-RU" sz="500" dirty="0"/>
          </a:p>
          <a:p>
            <a:pPr algn="r"/>
            <a:r>
              <a:rPr lang="ru-RU" i="1" dirty="0" smtClean="0">
                <a:solidFill>
                  <a:schemeClr val="bg1"/>
                </a:solidFill>
              </a:rPr>
              <a:t>И. В. Киреевский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8" name="Picture 6" descr="File:Aleksey Khomyakov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30103" b="52305"/>
          <a:stretch/>
        </p:blipFill>
        <p:spPr bwMode="auto">
          <a:xfrm>
            <a:off x="3491880" y="692696"/>
            <a:ext cx="1686979" cy="2235050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File:Kireevsky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r="18367" b="43034"/>
          <a:stretch/>
        </p:blipFill>
        <p:spPr bwMode="auto">
          <a:xfrm>
            <a:off x="5390728" y="693245"/>
            <a:ext cx="1686979" cy="2235600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File:KonstantinAksakov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7" t="5818" r="27391" b="55008"/>
          <a:stretch/>
        </p:blipFill>
        <p:spPr bwMode="auto">
          <a:xfrm>
            <a:off x="7264281" y="693245"/>
            <a:ext cx="1686979" cy="2235051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491880" y="2919114"/>
            <a:ext cx="1686979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ХОМЯКОВ   </a:t>
            </a:r>
            <a:r>
              <a:rPr lang="ru-RU" sz="1400" dirty="0" smtClean="0">
                <a:solidFill>
                  <a:srgbClr val="FF0000"/>
                </a:solidFill>
              </a:rPr>
              <a:t>Алексей Степанович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390729" y="2928845"/>
            <a:ext cx="1686978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КИРЕЕВСКИЙ   </a:t>
            </a:r>
            <a:r>
              <a:rPr lang="ru-RU" sz="1400" dirty="0" smtClean="0">
                <a:solidFill>
                  <a:srgbClr val="FF0000"/>
                </a:solidFill>
              </a:rPr>
              <a:t>Иван         Васильевич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264282" y="2949358"/>
            <a:ext cx="1686978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АКСАКОВ   </a:t>
            </a:r>
            <a:r>
              <a:rPr lang="ru-RU" sz="1400" dirty="0" smtClean="0">
                <a:solidFill>
                  <a:srgbClr val="FF0000"/>
                </a:solidFill>
              </a:rPr>
              <a:t>Константин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Сергеевич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4" descr="File:Yuri Fyodorovich Samarin Kramskoi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14356" r="31587" b="39148"/>
          <a:stretch/>
        </p:blipFill>
        <p:spPr bwMode="auto">
          <a:xfrm>
            <a:off x="3491880" y="3826170"/>
            <a:ext cx="1686979" cy="2235050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File:Petr Kireevskiy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29" y="3826170"/>
            <a:ext cx="1686978" cy="2235600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ile:Ivan Aksakov.jpg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r="27201" b="39709"/>
          <a:stretch/>
        </p:blipFill>
        <p:spPr bwMode="auto">
          <a:xfrm>
            <a:off x="7264281" y="3826170"/>
            <a:ext cx="1686979" cy="2235600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3491880" y="6044133"/>
            <a:ext cx="1686979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САМАРИН                </a:t>
            </a:r>
            <a:r>
              <a:rPr lang="ru-RU" sz="1400" dirty="0" smtClean="0">
                <a:solidFill>
                  <a:srgbClr val="FF0000"/>
                </a:solidFill>
              </a:rPr>
              <a:t>Юрий           Фёдорович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390729" y="6053364"/>
            <a:ext cx="1686978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КИРЕЕВСКИЙ    </a:t>
            </a:r>
            <a:r>
              <a:rPr lang="ru-RU" sz="1400" dirty="0" smtClean="0">
                <a:solidFill>
                  <a:srgbClr val="FF0000"/>
                </a:solidFill>
              </a:rPr>
              <a:t>Пётр         Васильевич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264281" y="6044134"/>
            <a:ext cx="1686979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АКСАКОВ             </a:t>
            </a:r>
            <a:r>
              <a:rPr lang="ru-RU" sz="1400" dirty="0" smtClean="0">
                <a:solidFill>
                  <a:srgbClr val="FF0000"/>
                </a:solidFill>
              </a:rPr>
              <a:t>Иван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</a:t>
            </a:r>
            <a:r>
              <a:rPr lang="ru-RU" sz="1400" dirty="0" smtClean="0">
                <a:solidFill>
                  <a:srgbClr val="FF0000"/>
                </a:solidFill>
              </a:rPr>
              <a:t>Сергеевич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7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int-net.ru/img5/img55/550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Chaadaev portrait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30" y="1684412"/>
            <a:ext cx="3318494" cy="428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428" y="92968"/>
            <a:ext cx="5796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Западничество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34688" y="188641"/>
            <a:ext cx="3262436" cy="2016223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50" b="1" dirty="0" smtClean="0">
                <a:solidFill>
                  <a:srgbClr val="FF0000"/>
                </a:solidFill>
              </a:rPr>
              <a:t>ЗАПАДНИКИ</a:t>
            </a:r>
            <a:r>
              <a:rPr lang="ru-RU" sz="1750" dirty="0" smtClean="0">
                <a:solidFill>
                  <a:schemeClr val="bg1"/>
                </a:solidFill>
              </a:rPr>
              <a:t> – </a:t>
            </a:r>
            <a:r>
              <a:rPr lang="ru-RU" sz="1700" dirty="0">
                <a:solidFill>
                  <a:schemeClr val="bg1"/>
                </a:solidFill>
              </a:rPr>
              <a:t>представители одного из направлений русской </a:t>
            </a:r>
            <a:r>
              <a:rPr lang="ru-RU" sz="1700" dirty="0" smtClean="0">
                <a:solidFill>
                  <a:schemeClr val="bg1"/>
                </a:solidFill>
              </a:rPr>
              <a:t>общественной </a:t>
            </a:r>
            <a:r>
              <a:rPr lang="ru-RU" sz="1700" dirty="0">
                <a:solidFill>
                  <a:schemeClr val="bg1"/>
                </a:solidFill>
              </a:rPr>
              <a:t>и философской мысли </a:t>
            </a:r>
            <a:r>
              <a:rPr lang="ru-RU" sz="1700" b="1" dirty="0" smtClean="0">
                <a:solidFill>
                  <a:schemeClr val="bg1"/>
                </a:solidFill>
              </a:rPr>
              <a:t>1840–50-х </a:t>
            </a:r>
            <a:r>
              <a:rPr lang="ru-RU" sz="1700" b="1" dirty="0">
                <a:solidFill>
                  <a:schemeClr val="bg1"/>
                </a:solidFill>
              </a:rPr>
              <a:t>гг</a:t>
            </a:r>
            <a:r>
              <a:rPr lang="ru-RU" sz="1700" b="1" dirty="0" smtClean="0">
                <a:solidFill>
                  <a:schemeClr val="bg1"/>
                </a:solidFill>
              </a:rPr>
              <a:t>.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800" dirty="0">
                <a:solidFill>
                  <a:schemeClr val="bg1"/>
                </a:solidFill>
              </a:rPr>
              <a:t>признававшие </a:t>
            </a:r>
            <a:r>
              <a:rPr lang="ru-RU" sz="1800" i="1" u="sng" dirty="0">
                <a:solidFill>
                  <a:schemeClr val="bg1"/>
                </a:solidFill>
              </a:rPr>
              <a:t>необходимость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i="1" u="sng" dirty="0">
                <a:solidFill>
                  <a:schemeClr val="bg1"/>
                </a:solidFill>
              </a:rPr>
              <a:t>развития России по западно-европейскому пути</a:t>
            </a:r>
            <a:endParaRPr lang="ru-RU" sz="1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34688" y="4862264"/>
            <a:ext cx="3262437" cy="1968020"/>
          </a:xfrm>
          <a:prstGeom prst="rect">
            <a:avLst/>
          </a:prstGeom>
          <a:solidFill>
            <a:srgbClr val="FFFF99"/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ЧААДАЕВ Пётр Яковлевич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[1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794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1856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илософ и публицист.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«Философических писем»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1829–31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опубликованных в журнале «Телескоп» в 1836 г.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Объявлен сумасшедшим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File:K Kavelin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 t="3835" r="16198" b="36299"/>
          <a:stretch/>
        </p:blipFill>
        <p:spPr bwMode="auto">
          <a:xfrm>
            <a:off x="2051720" y="711682"/>
            <a:ext cx="1686979" cy="2241372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</p:pic>
      <p:pic>
        <p:nvPicPr>
          <p:cNvPr id="11" name="Picture 6" descr="File:ZakharovPZ PtTGranovskogoGTG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11714" r="25674" b="32195"/>
          <a:stretch/>
        </p:blipFill>
        <p:spPr bwMode="auto">
          <a:xfrm>
            <a:off x="179512" y="728558"/>
            <a:ext cx="1686979" cy="2241372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179510" y="2949358"/>
            <a:ext cx="1686979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ГРАНОВСКИЙ   </a:t>
            </a:r>
            <a:r>
              <a:rPr lang="ru-RU" sz="1400" dirty="0" smtClean="0">
                <a:solidFill>
                  <a:srgbClr val="FF0000"/>
                </a:solidFill>
              </a:rPr>
              <a:t>Тимофей Николаевич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054921" y="2949315"/>
            <a:ext cx="1683778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КАВЕЛИН   </a:t>
            </a:r>
            <a:r>
              <a:rPr lang="ru-RU" sz="1400" dirty="0" smtClean="0">
                <a:solidFill>
                  <a:srgbClr val="FF0000"/>
                </a:solidFill>
              </a:rPr>
              <a:t>Константин Дмитриевич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pic>
        <p:nvPicPr>
          <p:cNvPr id="2058" name="Picture 10" descr="File:Sherwood PtChicherina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14327" r="24406" b="46364"/>
          <a:stretch/>
        </p:blipFill>
        <p:spPr bwMode="auto">
          <a:xfrm>
            <a:off x="3923928" y="706606"/>
            <a:ext cx="1686980" cy="2242752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923928" y="2949314"/>
            <a:ext cx="1686978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ЧИЧЕРИН                 </a:t>
            </a:r>
            <a:r>
              <a:rPr lang="ru-RU" sz="1400" dirty="0" smtClean="0">
                <a:solidFill>
                  <a:srgbClr val="FF0000"/>
                </a:solidFill>
              </a:rPr>
              <a:t>Борис</a:t>
            </a:r>
            <a:r>
              <a:rPr lang="ru-RU" sz="1400" b="1" dirty="0" smtClean="0">
                <a:solidFill>
                  <a:srgbClr val="FF0000"/>
                </a:solidFill>
              </a:rPr>
              <a:t>            </a:t>
            </a:r>
            <a:r>
              <a:rPr lang="ru-RU" sz="1400" dirty="0" smtClean="0">
                <a:solidFill>
                  <a:srgbClr val="FF0000"/>
                </a:solidFill>
              </a:rPr>
              <a:t>Николаевич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pic>
        <p:nvPicPr>
          <p:cNvPr id="2060" name="Picture 12" descr="File:Vissarion Belinsky by K Gorbunov 1843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t="10069" r="19926" b="19826"/>
          <a:stretch/>
        </p:blipFill>
        <p:spPr bwMode="auto">
          <a:xfrm>
            <a:off x="179512" y="3753993"/>
            <a:ext cx="1686979" cy="2246158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179512" y="6002051"/>
            <a:ext cx="1686979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БЕЛИНСКИЙ   </a:t>
            </a:r>
            <a:r>
              <a:rPr lang="ru-RU" sz="1400" dirty="0" smtClean="0">
                <a:solidFill>
                  <a:srgbClr val="FF0000"/>
                </a:solidFill>
              </a:rPr>
              <a:t>Виссарион Григорьевич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pic>
        <p:nvPicPr>
          <p:cNvPr id="2062" name="Picture 14" descr="http://static1.wikia.nocookie.net/__cb20130919123059/althistory/ru/images/9/9f/%D0%90%D0%BB%D0%B5%D0%BA%D1%81%D0%B0%D0%BD%D0%B4%D1%80_%D0%93%D0%B5%D1%80%D1%86%D0%B5%D0%BD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6021" r="9679" b="4770"/>
          <a:stretch/>
        </p:blipFill>
        <p:spPr bwMode="auto">
          <a:xfrm>
            <a:off x="2054920" y="3753992"/>
            <a:ext cx="1683779" cy="2248059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2054921" y="5991232"/>
            <a:ext cx="1675940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ГЕРЦЕН   </a:t>
            </a:r>
            <a:r>
              <a:rPr lang="ru-RU" sz="1400" dirty="0" smtClean="0">
                <a:solidFill>
                  <a:srgbClr val="FF0000"/>
                </a:solidFill>
              </a:rPr>
              <a:t>Александр Иванович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pic>
        <p:nvPicPr>
          <p:cNvPr id="2066" name="Picture 18" descr="http://kraeved.dyub.org/wp-content/uploads/2008/09/ogarev-n-p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t="5250" r="17632" b="26128"/>
          <a:stretch/>
        </p:blipFill>
        <p:spPr bwMode="auto">
          <a:xfrm>
            <a:off x="3923928" y="3753992"/>
            <a:ext cx="1686980" cy="2248059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3923928" y="6010082"/>
            <a:ext cx="1686980" cy="758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ОГАРЁВ                </a:t>
            </a:r>
            <a:r>
              <a:rPr lang="ru-RU" sz="1400" dirty="0" smtClean="0">
                <a:solidFill>
                  <a:srgbClr val="FF0000"/>
                </a:solidFill>
              </a:rPr>
              <a:t>Николай Платонович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0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mrsu.ru/upload/medialibrary/6ef/6ef30c8af64fb5955da84bd67c935c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5" y="836712"/>
            <a:ext cx="8239125" cy="5867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99445" y="246861"/>
            <a:ext cx="7020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Клятва на Воробьёвых горах</a:t>
            </a:r>
            <a:endParaRPr lang="ru-RU" sz="32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83567" y="0"/>
            <a:ext cx="2136582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1827 гг.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555776" y="539248"/>
            <a:ext cx="432051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52345" y="1055465"/>
            <a:ext cx="4238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Клятва А. И. Герцена и Н. П. Огарёва отдать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борьбе за свободу многострадального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народа России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03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dic.academic.ru/pictures/enc_literature/i_1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20" y="836712"/>
            <a:ext cx="2801378" cy="36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956" y="836712"/>
            <a:ext cx="5976664" cy="48013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САМОДЕРЖАВИИ:</a:t>
            </a:r>
          </a:p>
          <a:p>
            <a:endParaRPr lang="ru-RU" dirty="0"/>
          </a:p>
          <a:p>
            <a:r>
              <a:rPr lang="ru-RU" dirty="0" smtClean="0"/>
              <a:t>«Тормоз </a:t>
            </a:r>
            <a:r>
              <a:rPr lang="ru-RU" dirty="0"/>
              <a:t>на всяком колесе </a:t>
            </a:r>
            <a:r>
              <a:rPr lang="ru-RU" dirty="0" smtClean="0"/>
              <a:t>России»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ПРАВОСЛАВИИ:</a:t>
            </a:r>
          </a:p>
          <a:p>
            <a:endParaRPr lang="ru-RU" b="1" dirty="0"/>
          </a:p>
          <a:p>
            <a:r>
              <a:rPr lang="ru-RU" dirty="0" smtClean="0"/>
              <a:t>«Религия </a:t>
            </a:r>
            <a:r>
              <a:rPr lang="ru-RU" dirty="0"/>
              <a:t>– это главная узда для масс, великое запугивание простаков, это какие-то колоссальных размеров ширмы, которые препятствуют народу ясно видеть, что творится на земле, заставляя поднимать взоры к </a:t>
            </a:r>
            <a:r>
              <a:rPr lang="ru-RU" dirty="0" smtClean="0"/>
              <a:t>небесам»</a:t>
            </a:r>
          </a:p>
          <a:p>
            <a:endParaRPr lang="ru-RU" dirty="0"/>
          </a:p>
          <a:p>
            <a:r>
              <a:rPr lang="ru-RU" dirty="0" smtClean="0"/>
              <a:t>«Все </a:t>
            </a:r>
            <a:r>
              <a:rPr lang="ru-RU" dirty="0"/>
              <a:t>религии основывали нравственность на покорности, то есть на добровольном </a:t>
            </a:r>
            <a:r>
              <a:rPr lang="ru-RU" dirty="0" smtClean="0"/>
              <a:t>рабстве»</a:t>
            </a:r>
          </a:p>
          <a:p>
            <a:endParaRPr lang="ru-RU" dirty="0"/>
          </a:p>
          <a:p>
            <a:r>
              <a:rPr lang="ru-RU" dirty="0" smtClean="0"/>
              <a:t>«Самые </a:t>
            </a:r>
            <a:r>
              <a:rPr lang="ru-RU" dirty="0"/>
              <a:t>жестокие, неумолимые из всех людей, склонные к ненависти, преследованию</a:t>
            </a:r>
            <a:r>
              <a:rPr lang="ru-RU" dirty="0" smtClean="0"/>
              <a:t>, – это ультрарелигиозники»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43322" y="5497929"/>
            <a:ext cx="864552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НАРОДНОСТИ:</a:t>
            </a:r>
          </a:p>
          <a:p>
            <a:endParaRPr lang="ru-RU" dirty="0"/>
          </a:p>
          <a:p>
            <a:r>
              <a:rPr lang="ru-RU" dirty="0"/>
              <a:t>«Нет народа, вошедшего в историю, который можно было бы считать стадом животных, как нет народа, заслуживающего именоваться сонмом избранных»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3322" y="1844824"/>
            <a:ext cx="59802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3322" y="5459734"/>
            <a:ext cx="59802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6039048" y="4139420"/>
            <a:ext cx="3120008" cy="1320314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ГЕРЦЕН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      Александр Иванович                                     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[1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812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1870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]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96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А. И. Герцен о теории официальной народности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689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pp.vk.me/c12293/u44508164/video/l_3269cb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21" y="959017"/>
            <a:ext cx="3048000" cy="228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2968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Петрашевцы</a:t>
            </a:r>
            <a:endParaRPr lang="ru-RU" sz="3200" dirty="0"/>
          </a:p>
        </p:txBody>
      </p:sp>
      <p:pic>
        <p:nvPicPr>
          <p:cNvPr id="6" name="Picture 4" descr="http://files.school-collection.edu.ru/dlrstore/7a8785a8-0a01-01b2-0006-bbe71bca5b05/%5bIS89IR_2-04%5d_%5bTD_20%5d_files/%5bIS89IR_2-04%5d_%5bPD_20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" y="262144"/>
            <a:ext cx="1771514" cy="2412000"/>
          </a:xfrm>
          <a:prstGeom prst="rect">
            <a:avLst/>
          </a:prstGeom>
          <a:noFill/>
          <a:ln>
            <a:solidFill>
              <a:srgbClr val="FFCC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roza.ru/pics/2011/04/08/4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90" y="2688332"/>
            <a:ext cx="6098610" cy="417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le:Dostoevsky 1879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10647" r="10299" b="6020"/>
          <a:stretch/>
        </p:blipFill>
        <p:spPr bwMode="auto">
          <a:xfrm>
            <a:off x="1259632" y="2220970"/>
            <a:ext cx="1771514" cy="2412000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1.nnm.me/7/5/5/7/1/47e398bc20e5d62863b8db07578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8092" r="9104" b="22516"/>
          <a:stretch/>
        </p:blipFill>
        <p:spPr bwMode="auto">
          <a:xfrm>
            <a:off x="112744" y="4293096"/>
            <a:ext cx="1719277" cy="2412000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0926783">
            <a:off x="-21308" y="3466850"/>
            <a:ext cx="13251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FFFF00"/>
                </a:solidFill>
              </a:rPr>
              <a:t>ДОСТОЕВСКИЙ</a:t>
            </a:r>
            <a:r>
              <a:rPr lang="ru-RU" sz="1400" i="1" dirty="0" smtClean="0">
                <a:solidFill>
                  <a:srgbClr val="FFFF00"/>
                </a:solidFill>
              </a:rPr>
              <a:t> Фёдор Михайлович</a:t>
            </a:r>
            <a:endParaRPr lang="ru-RU" sz="1400" i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926783">
            <a:off x="1925213" y="5645592"/>
            <a:ext cx="159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</a:rPr>
              <a:t>САЛТЫКОВ-ЩЕДРИН</a:t>
            </a:r>
            <a:r>
              <a:rPr lang="ru-RU" sz="1400" i="1" dirty="0" smtClean="0">
                <a:solidFill>
                  <a:srgbClr val="FFFF00"/>
                </a:solidFill>
              </a:rPr>
              <a:t>           Михаил Евграфович</a:t>
            </a:r>
            <a:endParaRPr lang="ru-RU" sz="1400" i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26783">
            <a:off x="1909562" y="1120367"/>
            <a:ext cx="159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</a:rPr>
              <a:t>БУТАШЕВИЧ-ПЕТРАШЕВСКИЙ</a:t>
            </a:r>
            <a:r>
              <a:rPr lang="ru-RU" sz="1400" i="1" dirty="0" smtClean="0">
                <a:solidFill>
                  <a:srgbClr val="FFFF00"/>
                </a:solidFill>
              </a:rPr>
              <a:t>           Михаил Васильевич</a:t>
            </a:r>
            <a:endParaRPr lang="ru-RU" sz="1400" i="1" dirty="0">
              <a:solidFill>
                <a:srgbClr val="FFFF00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301367" y="6021288"/>
            <a:ext cx="4857317" cy="68380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8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Инсценировка казни петрашевцев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022313" y="5779500"/>
            <a:ext cx="2002951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1849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557332" y="6377368"/>
            <a:ext cx="45326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5292080" y="247131"/>
            <a:ext cx="3715870" cy="72674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50" b="1" dirty="0" smtClean="0">
                <a:solidFill>
                  <a:srgbClr val="FF0000"/>
                </a:solidFill>
              </a:rPr>
              <a:t>ПЕТРАШЕВЦЫ</a:t>
            </a:r>
            <a:r>
              <a:rPr lang="ru-RU" sz="1750" dirty="0" smtClean="0">
                <a:solidFill>
                  <a:schemeClr val="bg1"/>
                </a:solidFill>
              </a:rPr>
              <a:t> – участники собраний                           у М. В. Буташевича-Петрашевского</a:t>
            </a:r>
            <a:endParaRPr lang="ru-RU" sz="17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2288" y="2195403"/>
            <a:ext cx="5209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К</a:t>
            </a:r>
            <a:r>
              <a:rPr lang="ru-RU" dirty="0" smtClean="0"/>
              <a:t> </a:t>
            </a:r>
            <a:r>
              <a:rPr lang="ru-RU" dirty="0"/>
              <a:t>следствию </a:t>
            </a:r>
            <a:r>
              <a:rPr lang="ru-RU" dirty="0" smtClean="0"/>
              <a:t>были привлечены </a:t>
            </a:r>
            <a:r>
              <a:rPr lang="ru-RU" b="1" dirty="0" smtClean="0">
                <a:solidFill>
                  <a:srgbClr val="FFFF00"/>
                </a:solidFill>
              </a:rPr>
              <a:t>123 чел.</a:t>
            </a:r>
          </a:p>
          <a:p>
            <a:pPr algn="r"/>
            <a:r>
              <a:rPr lang="ru-RU" dirty="0" smtClean="0"/>
              <a:t>К расстрелу был приговорён </a:t>
            </a:r>
            <a:r>
              <a:rPr lang="ru-RU" b="1" dirty="0" smtClean="0">
                <a:solidFill>
                  <a:srgbClr val="FFFF00"/>
                </a:solidFill>
              </a:rPr>
              <a:t>21 чел.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5281778" y="1015024"/>
            <a:ext cx="3716548" cy="38839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рганизация революции</a:t>
            </a: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4522947" y="1502673"/>
            <a:ext cx="134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Задачи:</a:t>
            </a:r>
            <a:endParaRPr lang="ru-RU" b="1" i="1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5292080" y="1468144"/>
            <a:ext cx="3715870" cy="35414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chemeClr val="bg1"/>
                </a:solidFill>
              </a:rPr>
              <a:t>л</a:t>
            </a:r>
            <a:r>
              <a:rPr lang="ru-RU" sz="1500" dirty="0" smtClean="0">
                <a:solidFill>
                  <a:schemeClr val="bg1"/>
                </a:solidFill>
              </a:rPr>
              <a:t>иквидация самодержавия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5292080" y="1889457"/>
            <a:ext cx="3716548" cy="31822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тмена крепостного права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2819312" y="421465"/>
            <a:ext cx="2205952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1844–49 гг.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2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Сергей\Desktop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" y="3240412"/>
            <a:ext cx="910599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ot.mpei.ru/do/eres/hist/data/lesson_6_2_final/data/img/ob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" y="980729"/>
            <a:ext cx="9119287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0144" y="1"/>
            <a:ext cx="9119287" cy="98072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Домашнее задание</a:t>
            </a:r>
            <a:endParaRPr lang="en-US" sz="30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28" y="5147640"/>
            <a:ext cx="9120077" cy="1692771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     – §62 («Общественная жизнь России при Николае </a:t>
            </a:r>
            <a:r>
              <a:rPr lang="en-US" sz="2800" dirty="0" smtClean="0">
                <a:solidFill>
                  <a:schemeClr val="bg1"/>
                </a:solidFill>
              </a:rPr>
              <a:t>I</a:t>
            </a:r>
            <a:r>
              <a:rPr lang="ru-RU" sz="2800" dirty="0" smtClean="0">
                <a:solidFill>
                  <a:schemeClr val="bg1"/>
                </a:solidFill>
              </a:rPr>
              <a:t>») –</a:t>
            </a: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устно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 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AutoShape 4" descr="Черный Фон">
            <a:hlinkClick r:id="rId5" tooltip="нажмите для просмотра этого изображения в высоком качестве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wallpampers.ru/wallpapers/14510/Black%20Background.jpg"/>
          <p:cNvSpPr>
            <a:spLocks noChangeAspect="1" noChangeArrowheads="1"/>
          </p:cNvSpPr>
          <p:nvPr/>
        </p:nvSpPr>
        <p:spPr bwMode="auto">
          <a:xfrm>
            <a:off x="63500" y="-136525"/>
            <a:ext cx="97345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02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414</Words>
  <Application>Microsoft Office PowerPoint</Application>
  <PresentationFormat>Экран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1143</cp:revision>
  <dcterms:created xsi:type="dcterms:W3CDTF">2013-11-10T17:34:13Z</dcterms:created>
  <dcterms:modified xsi:type="dcterms:W3CDTF">2014-02-08T04:18:06Z</dcterms:modified>
</cp:coreProperties>
</file>